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48" r:id="rId2"/>
    <p:sldId id="356" r:id="rId3"/>
    <p:sldId id="367" r:id="rId4"/>
    <p:sldId id="366" r:id="rId5"/>
    <p:sldId id="355" r:id="rId6"/>
    <p:sldId id="354" r:id="rId7"/>
    <p:sldId id="353" r:id="rId8"/>
    <p:sldId id="381" r:id="rId9"/>
    <p:sldId id="357" r:id="rId10"/>
    <p:sldId id="359" r:id="rId11"/>
    <p:sldId id="360" r:id="rId12"/>
    <p:sldId id="361" r:id="rId13"/>
    <p:sldId id="362" r:id="rId14"/>
    <p:sldId id="364" r:id="rId15"/>
    <p:sldId id="375" r:id="rId16"/>
    <p:sldId id="382" r:id="rId17"/>
    <p:sldId id="369" r:id="rId18"/>
    <p:sldId id="370" r:id="rId19"/>
    <p:sldId id="372" r:id="rId20"/>
    <p:sldId id="374" r:id="rId21"/>
    <p:sldId id="383" r:id="rId22"/>
    <p:sldId id="377" r:id="rId23"/>
    <p:sldId id="378" r:id="rId24"/>
    <p:sldId id="379" r:id="rId25"/>
    <p:sldId id="380" r:id="rId26"/>
    <p:sldId id="323" r:id="rId27"/>
    <p:sldId id="317" r:id="rId28"/>
    <p:sldId id="336" r:id="rId29"/>
    <p:sldId id="327" r:id="rId30"/>
    <p:sldId id="334" r:id="rId31"/>
    <p:sldId id="33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Sheet1!$O$29</c:f>
              <c:strCache>
                <c:ptCount val="1"/>
                <c:pt idx="0">
                  <c:v>EX/ALL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Sheet1!$N$30:$N$71</c:f>
              <c:strCache>
                <c:ptCount val="42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HCR 5</c:v>
                </c:pt>
                <c:pt idx="15">
                  <c:v>HCR 6</c:v>
                </c:pt>
                <c:pt idx="16">
                  <c:v>HCR 28</c:v>
                </c:pt>
                <c:pt idx="17">
                  <c:v>HCR 140</c:v>
                </c:pt>
                <c:pt idx="18">
                  <c:v>HCR 160</c:v>
                </c:pt>
                <c:pt idx="19">
                  <c:v>10A</c:v>
                </c:pt>
                <c:pt idx="20">
                  <c:v>12A</c:v>
                </c:pt>
                <c:pt idx="21">
                  <c:v>13A</c:v>
                </c:pt>
                <c:pt idx="22">
                  <c:v>14A</c:v>
                </c:pt>
                <c:pt idx="23">
                  <c:v>24A</c:v>
                </c:pt>
                <c:pt idx="24">
                  <c:v>260A</c:v>
                </c:pt>
                <c:pt idx="25">
                  <c:v>280A</c:v>
                </c:pt>
                <c:pt idx="26">
                  <c:v>300A</c:v>
                </c:pt>
                <c:pt idx="27">
                  <c:v>745A</c:v>
                </c:pt>
                <c:pt idx="28">
                  <c:v>823A</c:v>
                </c:pt>
                <c:pt idx="29">
                  <c:v>825A</c:v>
                </c:pt>
                <c:pt idx="30">
                  <c:v>827A</c:v>
                </c:pt>
                <c:pt idx="31">
                  <c:v>830A</c:v>
                </c:pt>
                <c:pt idx="32">
                  <c:v>962A</c:v>
                </c:pt>
                <c:pt idx="33">
                  <c:v>991A</c:v>
                </c:pt>
                <c:pt idx="34">
                  <c:v>996A</c:v>
                </c:pt>
                <c:pt idx="35">
                  <c:v>1001A</c:v>
                </c:pt>
                <c:pt idx="36">
                  <c:v>1003A</c:v>
                </c:pt>
                <c:pt idx="37">
                  <c:v>1005A</c:v>
                </c:pt>
                <c:pt idx="38">
                  <c:v>1006A</c:v>
                </c:pt>
                <c:pt idx="39">
                  <c:v>1009A</c:v>
                </c:pt>
                <c:pt idx="40">
                  <c:v>1013A</c:v>
                </c:pt>
                <c:pt idx="41">
                  <c:v>1021A</c:v>
                </c:pt>
              </c:strCache>
            </c:strRef>
          </c:cat>
          <c:val>
            <c:numRef>
              <c:f>Sheet1!$O$30:$O$71</c:f>
              <c:numCache>
                <c:formatCode>General</c:formatCode>
                <c:ptCount val="42"/>
                <c:pt idx="0">
                  <c:v>31.884057971014489</c:v>
                </c:pt>
                <c:pt idx="1">
                  <c:v>45.962732919254655</c:v>
                </c:pt>
                <c:pt idx="2">
                  <c:v>13.888888888888889</c:v>
                </c:pt>
                <c:pt idx="3">
                  <c:v>11.428571428571429</c:v>
                </c:pt>
                <c:pt idx="4">
                  <c:v>25</c:v>
                </c:pt>
                <c:pt idx="5">
                  <c:v>25.517241379310345</c:v>
                </c:pt>
                <c:pt idx="6">
                  <c:v>9.0909090909090917</c:v>
                </c:pt>
                <c:pt idx="7">
                  <c:v>66.666666666666657</c:v>
                </c:pt>
                <c:pt idx="8">
                  <c:v>4.5494313210848638</c:v>
                </c:pt>
                <c:pt idx="9">
                  <c:v>5.7142857142857144</c:v>
                </c:pt>
                <c:pt idx="10">
                  <c:v>11.212121212121213</c:v>
                </c:pt>
                <c:pt idx="11">
                  <c:v>5.4679284963196633</c:v>
                </c:pt>
                <c:pt idx="12">
                  <c:v>15.923566878980891</c:v>
                </c:pt>
                <c:pt idx="13">
                  <c:v>1.1000000000000001</c:v>
                </c:pt>
                <c:pt idx="14">
                  <c:v>20.224719101123593</c:v>
                </c:pt>
                <c:pt idx="15">
                  <c:v>20</c:v>
                </c:pt>
                <c:pt idx="16">
                  <c:v>33.333333333333329</c:v>
                </c:pt>
                <c:pt idx="17">
                  <c:v>28.947368421052634</c:v>
                </c:pt>
                <c:pt idx="18">
                  <c:v>49.462365591397848</c:v>
                </c:pt>
                <c:pt idx="19">
                  <c:v>23.567802755620015</c:v>
                </c:pt>
                <c:pt idx="20">
                  <c:v>23.581267217630852</c:v>
                </c:pt>
                <c:pt idx="21">
                  <c:v>12.029611351017889</c:v>
                </c:pt>
                <c:pt idx="22">
                  <c:v>34.109890109890109</c:v>
                </c:pt>
                <c:pt idx="23">
                  <c:v>17.158859470468432</c:v>
                </c:pt>
                <c:pt idx="24">
                  <c:v>34.00191021967526</c:v>
                </c:pt>
                <c:pt idx="25">
                  <c:v>12.496669331201705</c:v>
                </c:pt>
                <c:pt idx="26">
                  <c:v>31.119544592030362</c:v>
                </c:pt>
                <c:pt idx="27">
                  <c:v>22.613333333333337</c:v>
                </c:pt>
                <c:pt idx="28">
                  <c:v>27.112349117920147</c:v>
                </c:pt>
                <c:pt idx="29">
                  <c:v>7.2171869754951334</c:v>
                </c:pt>
                <c:pt idx="30">
                  <c:v>12.64929424538545</c:v>
                </c:pt>
                <c:pt idx="31">
                  <c:v>34.738691260430393</c:v>
                </c:pt>
                <c:pt idx="32">
                  <c:v>15.61822125813449</c:v>
                </c:pt>
                <c:pt idx="33">
                  <c:v>34.582132564841501</c:v>
                </c:pt>
                <c:pt idx="34">
                  <c:v>44.590163934426229</c:v>
                </c:pt>
                <c:pt idx="35">
                  <c:v>65.55740432612312</c:v>
                </c:pt>
                <c:pt idx="36">
                  <c:v>70.145631067961162</c:v>
                </c:pt>
                <c:pt idx="37">
                  <c:v>26.515151515151516</c:v>
                </c:pt>
                <c:pt idx="38">
                  <c:v>30.828220858895705</c:v>
                </c:pt>
                <c:pt idx="39">
                  <c:v>48.674698795180724</c:v>
                </c:pt>
                <c:pt idx="40">
                  <c:v>19.842312746386334</c:v>
                </c:pt>
                <c:pt idx="41">
                  <c:v>25.490196078431371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68-49B4-ACF6-9CA371EA3B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7011391"/>
        <c:axId val="1837017631"/>
      </c:barChart>
      <c:catAx>
        <c:axId val="18370113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Plasma Samples</a:t>
                </a:r>
              </a:p>
            </c:rich>
          </c:tx>
          <c:layout>
            <c:manualLayout>
              <c:xMode val="edge"/>
              <c:yMode val="edge"/>
              <c:x val="0.48224972484734591"/>
              <c:y val="0.914840215284680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017631"/>
        <c:crosses val="autoZero"/>
        <c:auto val="1"/>
        <c:lblAlgn val="ctr"/>
        <c:lblOffset val="100"/>
        <c:noMultiLvlLbl val="0"/>
      </c:catAx>
      <c:valAx>
        <c:axId val="18370176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Exosome/All</a:t>
                </a:r>
                <a:r>
                  <a:rPr lang="en-US" baseline="0" dirty="0"/>
                  <a:t> Particles (in %)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011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Sheet1!$P$29</c:f>
              <c:strCache>
                <c:ptCount val="1"/>
                <c:pt idx="0">
                  <c:v>AWEX/BWEX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Sheet1!$N$30:$N$71</c:f>
              <c:strCache>
                <c:ptCount val="42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HCR 5</c:v>
                </c:pt>
                <c:pt idx="15">
                  <c:v>HCR 6</c:v>
                </c:pt>
                <c:pt idx="16">
                  <c:v>HCR 28</c:v>
                </c:pt>
                <c:pt idx="17">
                  <c:v>HCR 140</c:v>
                </c:pt>
                <c:pt idx="18">
                  <c:v>HCR 160</c:v>
                </c:pt>
                <c:pt idx="19">
                  <c:v>10A</c:v>
                </c:pt>
                <c:pt idx="20">
                  <c:v>12A</c:v>
                </c:pt>
                <c:pt idx="21">
                  <c:v>13A</c:v>
                </c:pt>
                <c:pt idx="22">
                  <c:v>14A</c:v>
                </c:pt>
                <c:pt idx="23">
                  <c:v>24A</c:v>
                </c:pt>
                <c:pt idx="24">
                  <c:v>260A</c:v>
                </c:pt>
                <c:pt idx="25">
                  <c:v>280A</c:v>
                </c:pt>
                <c:pt idx="26">
                  <c:v>300A</c:v>
                </c:pt>
                <c:pt idx="27">
                  <c:v>745A</c:v>
                </c:pt>
                <c:pt idx="28">
                  <c:v>823A</c:v>
                </c:pt>
                <c:pt idx="29">
                  <c:v>825A</c:v>
                </c:pt>
                <c:pt idx="30">
                  <c:v>827A</c:v>
                </c:pt>
                <c:pt idx="31">
                  <c:v>830A</c:v>
                </c:pt>
                <c:pt idx="32">
                  <c:v>962A</c:v>
                </c:pt>
                <c:pt idx="33">
                  <c:v>991A</c:v>
                </c:pt>
                <c:pt idx="34">
                  <c:v>996A</c:v>
                </c:pt>
                <c:pt idx="35">
                  <c:v>1001A</c:v>
                </c:pt>
                <c:pt idx="36">
                  <c:v>1003A</c:v>
                </c:pt>
                <c:pt idx="37">
                  <c:v>1005A</c:v>
                </c:pt>
                <c:pt idx="38">
                  <c:v>1006A</c:v>
                </c:pt>
                <c:pt idx="39">
                  <c:v>1009A</c:v>
                </c:pt>
                <c:pt idx="40">
                  <c:v>1013A</c:v>
                </c:pt>
                <c:pt idx="41">
                  <c:v>1021A</c:v>
                </c:pt>
              </c:strCache>
            </c:strRef>
          </c:cat>
          <c:val>
            <c:numRef>
              <c:f>Sheet1!$P$30:$P$71</c:f>
              <c:numCache>
                <c:formatCode>General</c:formatCode>
                <c:ptCount val="42"/>
                <c:pt idx="0">
                  <c:v>44</c:v>
                </c:pt>
                <c:pt idx="1">
                  <c:v>75.510204081632651</c:v>
                </c:pt>
                <c:pt idx="2">
                  <c:v>23.809523809523807</c:v>
                </c:pt>
                <c:pt idx="3">
                  <c:v>19.047619047619047</c:v>
                </c:pt>
                <c:pt idx="4">
                  <c:v>100</c:v>
                </c:pt>
                <c:pt idx="5">
                  <c:v>36.633663366336634</c:v>
                </c:pt>
                <c:pt idx="6">
                  <c:v>12</c:v>
                </c:pt>
                <c:pt idx="7">
                  <c:v>66.666666666666657</c:v>
                </c:pt>
                <c:pt idx="8">
                  <c:v>5.3169734151329235</c:v>
                </c:pt>
                <c:pt idx="9">
                  <c:v>10.95890410958904</c:v>
                </c:pt>
                <c:pt idx="10">
                  <c:v>14.34108527131783</c:v>
                </c:pt>
                <c:pt idx="11">
                  <c:v>19.696969696969695</c:v>
                </c:pt>
                <c:pt idx="12">
                  <c:v>20.66115702479339</c:v>
                </c:pt>
                <c:pt idx="13">
                  <c:v>1</c:v>
                </c:pt>
                <c:pt idx="14">
                  <c:v>33.333333333333329</c:v>
                </c:pt>
                <c:pt idx="15">
                  <c:v>31.818181818181817</c:v>
                </c:pt>
                <c:pt idx="16">
                  <c:v>50</c:v>
                </c:pt>
                <c:pt idx="17">
                  <c:v>42.307692307692307</c:v>
                </c:pt>
                <c:pt idx="18">
                  <c:v>67.64705882352942</c:v>
                </c:pt>
                <c:pt idx="19">
                  <c:v>39.731051344743278</c:v>
                </c:pt>
                <c:pt idx="20">
                  <c:v>30.880230880230879</c:v>
                </c:pt>
                <c:pt idx="21">
                  <c:v>23.214285714285715</c:v>
                </c:pt>
                <c:pt idx="22">
                  <c:v>56.272661348803474</c:v>
                </c:pt>
                <c:pt idx="23">
                  <c:v>33.801404212637912</c:v>
                </c:pt>
                <c:pt idx="24">
                  <c:v>59.136212624584715</c:v>
                </c:pt>
                <c:pt idx="25">
                  <c:v>19.111654441727794</c:v>
                </c:pt>
                <c:pt idx="26">
                  <c:v>47.398843930635834</c:v>
                </c:pt>
                <c:pt idx="27">
                  <c:v>45.226666666666674</c:v>
                </c:pt>
                <c:pt idx="28">
                  <c:v>51.228070175438603</c:v>
                </c:pt>
                <c:pt idx="29">
                  <c:v>7.9806978470675585</c:v>
                </c:pt>
                <c:pt idx="30">
                  <c:v>20.766488413547236</c:v>
                </c:pt>
                <c:pt idx="31">
                  <c:v>55.508771929824562</c:v>
                </c:pt>
                <c:pt idx="32">
                  <c:v>27.586206896551722</c:v>
                </c:pt>
                <c:pt idx="33">
                  <c:v>43.165467625899282</c:v>
                </c:pt>
                <c:pt idx="34">
                  <c:v>91.275167785234899</c:v>
                </c:pt>
                <c:pt idx="35">
                  <c:v>80.24439918533605</c:v>
                </c:pt>
                <c:pt idx="36">
                  <c:v>96.979865771812086</c:v>
                </c:pt>
                <c:pt idx="37">
                  <c:v>46.666666666666664</c:v>
                </c:pt>
                <c:pt idx="38">
                  <c:v>53.174603174603178</c:v>
                </c:pt>
                <c:pt idx="39">
                  <c:v>60.208643815201192</c:v>
                </c:pt>
                <c:pt idx="40">
                  <c:v>28.383458646616543</c:v>
                </c:pt>
                <c:pt idx="41">
                  <c:v>39.1713747645951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F8-4529-A99E-3E4A2B9013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37045503"/>
        <c:axId val="1837025119"/>
      </c:barChart>
      <c:catAx>
        <c:axId val="18370455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Plasma Samples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025119"/>
        <c:crosses val="autoZero"/>
        <c:auto val="1"/>
        <c:lblAlgn val="ctr"/>
        <c:lblOffset val="100"/>
        <c:noMultiLvlLbl val="0"/>
      </c:catAx>
      <c:valAx>
        <c:axId val="183702511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Retained Exosomes/ All Exosomes (in 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7045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F9C74-3C28-43EE-AE10-1BD67CF0105D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DB90E-707B-4B0A-9BAD-980046821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6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5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54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1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679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56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4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25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0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985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39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3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0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15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8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20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4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F4C3-8DD5-4E4F-8DC0-16F8C35AF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A82503-2DDF-46A1-BB35-83F103E3B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F6E10-D83B-4B83-8959-1D34D96F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47E9-690A-44BD-BFA1-A9D73477B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E48A6-6372-4C09-8222-21449E3B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9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AB92F-1E4B-4794-ABA9-E10D68D8E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1ABBB3-5764-4D3B-A220-677607FD4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3ECCD-0507-401A-86BF-521C569B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06982-4C4F-46FF-8721-1C286F65C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E44CB-7188-4978-9397-A947C6675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52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5EB2F-6A23-45DE-BD9C-E8391F0E62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A7F9B-EA92-4808-ACA4-8D0C24363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B0AAA-71D9-4407-B1F0-DC5024DF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47A17-AB6B-4228-B1D3-098C3B5A0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D4C44-6C27-47B8-998D-842D3187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233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1B04-11CD-4471-BB58-98EC7436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9F8CB-B1E0-43E1-81D6-13134E73A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3E0B8-7C16-430A-871C-607ED775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FE862-1D1C-45DF-B458-F714EC06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BE95E-ACFF-44F4-AB52-6035AF824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4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017DA-E0BC-477F-868F-663055CC3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3BEBD4-34DA-416A-BB0D-175CC276C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7AD7B-8B6F-44CF-9260-F6951626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E3DB7-5624-4CAF-AA17-8A297470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7EC8F-3E47-4381-BEAD-953B9846D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1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47D6C-A152-443D-A08A-E1BC482D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1D327-C770-47C1-B486-F462641192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33DEB-9BCF-49A6-9C0D-3D8249753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AC113-671A-4B2B-ADB5-95FF949A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F1DD9-3172-4E78-BB3D-9365605B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B73EB-9469-4E3A-B373-B1865F34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1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0B4B-C072-4C3F-8BDC-9DD5FF77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093BA-169D-403A-BE41-07BA3F98C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450C4-4F34-4B43-8B2C-8BF12599E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765A0-0D48-413E-B4B2-F406531822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9F25D-CA09-49CB-887A-27D034C37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B39C1A-DCE1-424F-9696-E057DEBBA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4B21B-2CC4-4A67-ACFA-0033D78C8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C73A62-7787-4179-9C8A-6264C2E5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56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BB40-C06D-4BDF-8231-C636476B1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57ED8-9EDF-4CF5-B2E7-9C526DAC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23318-0E9F-47A1-9750-DEDD6761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7C946-A37D-44DC-85A9-8E708D1C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7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C9D3A-1C3F-4DC2-B653-E0EB0C06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DACD5-1774-46F7-ADC1-21F70DAD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B6151-B049-494D-B6B6-24572E90E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4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EA516-4A21-459D-AA82-CC16C5EA0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135CE-F419-44A8-9F43-7F6D5C3A4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A35BA9-5B27-4CB0-A9AF-D5D0EBBE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B1230-17EE-434A-A5A8-6248F0959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86209-C5E3-4C51-A7F9-941BBA6B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D8252-9C33-4280-AA4D-058E1A7FD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83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6D71A-0E46-4A6A-B71E-7B24A46CB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4ABB08-8160-46FE-9219-BD544C0DF5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6B264-11FB-4EED-8D77-A2BBD2AB75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AD7BA-D02C-434C-9BBC-4D4940D1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F588D-80EC-4438-896A-E9474C71C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BD60D-C248-41B3-8961-E79E2CEB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33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D181AA-7122-43E6-B411-D73A22AE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876FC-DC7D-41BE-8224-FE540F78E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F7B03-45BA-4C79-884B-27B979C02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0FCB3-B932-4BAB-83B5-D885E549C723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F1BAA-B498-424D-B5CE-BC91D51F0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7FD1-5E96-4AB4-9AC7-86B4A6FE8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896F5-406A-4F86-88EA-3E8F1D600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9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50.png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2A5E-2833-4E17-841A-D18D3720A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082" y="1840820"/>
            <a:ext cx="1005529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Monitoring particle and exosome count of cancer patient plasma </a:t>
            </a:r>
            <a:br>
              <a:rPr lang="en-US" dirty="0"/>
            </a:br>
            <a:r>
              <a:rPr lang="en-US" u="sng" dirty="0"/>
              <a:t>pre-treatment</a:t>
            </a:r>
          </a:p>
        </p:txBody>
      </p:sp>
    </p:spTree>
    <p:extLst>
      <p:ext uri="{BB962C8B-B14F-4D97-AF65-F5344CB8AC3E}">
        <p14:creationId xmlns:p14="http://schemas.microsoft.com/office/powerpoint/2010/main" val="595157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98128239-C2A1-4470-8B73-39866ED5E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0" y="2322824"/>
            <a:ext cx="3352089" cy="3404375"/>
          </a:xfrm>
          <a:prstGeom prst="rect">
            <a:avLst/>
          </a:prstGeom>
        </p:spPr>
      </p:pic>
      <p:pic>
        <p:nvPicPr>
          <p:cNvPr id="3" name="Picture 2" descr="A picture containing outdoor object, star, night&#10;&#10;Description automatically generated">
            <a:extLst>
              <a:ext uri="{FF2B5EF4-FFF2-40B4-BE49-F238E27FC236}">
                <a16:creationId xmlns:a16="http://schemas.microsoft.com/office/drawing/2014/main" id="{25994B98-E57A-4184-9A41-BF0A0F6F9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622" y="2318166"/>
            <a:ext cx="3352090" cy="34043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12-2-21-10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762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38354" y="6136243"/>
            <a:ext cx="110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Looks Cancerous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828A3-C0DC-4047-A39D-58806C0CC1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30" t="16331" r="59330" b="13288"/>
          <a:stretch/>
        </p:blipFill>
        <p:spPr>
          <a:xfrm>
            <a:off x="200308" y="2152688"/>
            <a:ext cx="4334302" cy="356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1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026631B1-4CBB-4123-89B9-8C01A6A5FF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07" y="2333972"/>
            <a:ext cx="3369340" cy="3404377"/>
          </a:xfrm>
          <a:prstGeom prst="rect">
            <a:avLst/>
          </a:prstGeom>
        </p:spPr>
      </p:pic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1D6D4A9E-AFF0-4F0E-AD6A-E2B67F174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919" y="2333972"/>
            <a:ext cx="3369340" cy="34043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12-2-21-11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38354" y="6136243"/>
            <a:ext cx="110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Looks Healthy; Slightly higher than normal range for captured exosomes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765EDD-F4B1-4CCE-9DBE-72E4B87665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94" t="16716" r="58712" b="11913"/>
          <a:stretch/>
        </p:blipFill>
        <p:spPr>
          <a:xfrm>
            <a:off x="276078" y="2201499"/>
            <a:ext cx="4308630" cy="357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tar, dark, night sky&#10;&#10;Description automatically generated">
            <a:extLst>
              <a:ext uri="{FF2B5EF4-FFF2-40B4-BE49-F238E27FC236}">
                <a16:creationId xmlns:a16="http://schemas.microsoft.com/office/drawing/2014/main" id="{2E63C3F3-4D17-44C9-BD36-E06657479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93" y="2318390"/>
            <a:ext cx="3363566" cy="3404372"/>
          </a:xfrm>
          <a:prstGeom prst="rect">
            <a:avLst/>
          </a:prstGeom>
        </p:spPr>
      </p:pic>
      <p:pic>
        <p:nvPicPr>
          <p:cNvPr id="3" name="Picture 2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77A6EA75-A622-41E2-AC08-F84B259D6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56" y="2332840"/>
            <a:ext cx="3363570" cy="34043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12-2-21-12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261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38354" y="6136243"/>
            <a:ext cx="110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Looks Healthy; Slightly higher than normal range for captured exosomes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1EC4D05-F6EB-411A-A065-0696D0D9C5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94" t="16688" r="59330" b="12142"/>
          <a:stretch/>
        </p:blipFill>
        <p:spPr>
          <a:xfrm>
            <a:off x="138354" y="2250053"/>
            <a:ext cx="4248097" cy="359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0D4D8ED5-032F-455B-8648-E46E06E9F1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82"/>
          <a:stretch/>
        </p:blipFill>
        <p:spPr>
          <a:xfrm>
            <a:off x="4652734" y="2290979"/>
            <a:ext cx="3518444" cy="3382682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F49F60BA-9806-43C5-A856-57CC5235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582"/>
          <a:stretch/>
        </p:blipFill>
        <p:spPr>
          <a:xfrm>
            <a:off x="8315066" y="2308562"/>
            <a:ext cx="3518444" cy="33826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12-2-21-13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7281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254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37313" y="6084289"/>
            <a:ext cx="110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Looks Healthy; Slightly higher than normal range for captured exosomes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8F7AE1-A98D-4383-9BD4-3920E648C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34" t="18093" r="59407" b="12371"/>
          <a:stretch/>
        </p:blipFill>
        <p:spPr>
          <a:xfrm>
            <a:off x="192820" y="2237260"/>
            <a:ext cx="4263066" cy="34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3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86BEB1FE-B6C6-46A5-A190-2D14354D6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2"/>
          <a:stretch/>
        </p:blipFill>
        <p:spPr>
          <a:xfrm>
            <a:off x="4825037" y="2333972"/>
            <a:ext cx="3363570" cy="3404376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6FA6D63-E5AF-48C6-99E8-2C216AC571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1"/>
          <a:stretch/>
        </p:blipFill>
        <p:spPr>
          <a:xfrm>
            <a:off x="8400689" y="2322768"/>
            <a:ext cx="3363570" cy="34043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12-2-21-14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83925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37313" y="6084289"/>
            <a:ext cx="110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Looks Healthy;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F4A4C-F534-4D81-A788-116D74ED61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84" t="15693" r="59021" b="13288"/>
          <a:stretch/>
        </p:blipFill>
        <p:spPr>
          <a:xfrm>
            <a:off x="174434" y="2112072"/>
            <a:ext cx="4386623" cy="36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0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981B-3928-440B-AB76-14BF8DDE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particle count post treatment (3 months)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968E037-BD1C-4925-8314-9E9E377A7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083997"/>
              </p:ext>
            </p:extLst>
          </p:nvPr>
        </p:nvGraphicFramePr>
        <p:xfrm>
          <a:off x="838200" y="2908950"/>
          <a:ext cx="10515600" cy="3141591"/>
        </p:xfrm>
        <a:graphic>
          <a:graphicData uri="http://schemas.openxmlformats.org/drawingml/2006/table">
            <a:tbl>
              <a:tblPr firstRow="1" firstCol="1" bandRow="1">
                <a:tableStyleId>{D113A9D2-9D6B-4929-AA2D-F23B5EE8CBE7}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71801174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25169312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47774639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842443666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424168372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7641095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9590962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33275557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689397000"/>
                    </a:ext>
                  </a:extLst>
                </a:gridCol>
              </a:tblGrid>
              <a:tr h="6509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  <a:p>
                      <a:pPr algn="ctr"/>
                      <a:r>
                        <a:rPr lang="en-US" dirty="0"/>
                        <a:t>(12-2-27)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  <a:p>
                      <a:pPr algn="ctr"/>
                      <a:r>
                        <a:rPr lang="en-US" dirty="0"/>
                        <a:t>13E</a:t>
                      </a:r>
                    </a:p>
                    <a:p>
                      <a:pPr algn="ctr"/>
                      <a:r>
                        <a:rPr lang="en-US" dirty="0"/>
                        <a:t>alive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  <a:p>
                      <a:pPr algn="ctr"/>
                      <a:r>
                        <a:rPr lang="en-US" dirty="0"/>
                        <a:t>Alive</a:t>
                      </a:r>
                    </a:p>
                    <a:p>
                      <a:pPr algn="ctr"/>
                      <a:r>
                        <a:rPr lang="en-US" dirty="0"/>
                        <a:t>13F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  <a:p>
                      <a:pPr algn="ctr"/>
                      <a:r>
                        <a:rPr lang="en-US" dirty="0"/>
                        <a:t>13G</a:t>
                      </a:r>
                    </a:p>
                    <a:p>
                      <a:pPr algn="ctr"/>
                      <a:r>
                        <a:rPr lang="en-US" dirty="0"/>
                        <a:t>alive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  <a:p>
                      <a:pPr algn="ctr"/>
                      <a:r>
                        <a:rPr lang="en-US" dirty="0"/>
                        <a:t>14F (relapsed)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  <a:p>
                      <a:pPr algn="ctr"/>
                      <a:r>
                        <a:rPr lang="en-US" dirty="0"/>
                        <a:t>14G (maybe chemo)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  <a:p>
                      <a:pPr algn="ctr"/>
                      <a:r>
                        <a:rPr lang="en-US" dirty="0"/>
                        <a:t>745F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  <a:p>
                      <a:pPr algn="ctr"/>
                      <a:r>
                        <a:rPr lang="en-US" dirty="0"/>
                        <a:t>745G</a:t>
                      </a:r>
                    </a:p>
                    <a:p>
                      <a:pPr algn="ctr"/>
                      <a:r>
                        <a:rPr lang="en-US" dirty="0"/>
                        <a:t>Alive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  <a:p>
                      <a:pPr algn="ctr"/>
                      <a:r>
                        <a:rPr lang="en-US" dirty="0"/>
                        <a:t>(HCR 142)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6896635"/>
                  </a:ext>
                </a:extLst>
              </a:tr>
              <a:tr h="6509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Count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(584)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382</a:t>
                      </a:r>
                    </a:p>
                    <a:p>
                      <a:pPr algn="ctr"/>
                      <a:r>
                        <a:rPr lang="en-US" dirty="0"/>
                        <a:t>(209)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</a:t>
                      </a:r>
                    </a:p>
                    <a:p>
                      <a:pPr algn="ctr"/>
                      <a:r>
                        <a:rPr lang="en-US" dirty="0"/>
                        <a:t>(175)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762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(406)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</a:t>
                      </a:r>
                    </a:p>
                    <a:p>
                      <a:pPr algn="ctr"/>
                      <a:r>
                        <a:rPr lang="en-US" dirty="0"/>
                        <a:t>(155)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261</a:t>
                      </a:r>
                    </a:p>
                    <a:p>
                      <a:pPr algn="ctr"/>
                      <a:r>
                        <a:rPr lang="en-US" dirty="0"/>
                        <a:t>(136)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254</a:t>
                      </a:r>
                    </a:p>
                    <a:p>
                      <a:pPr algn="ctr"/>
                      <a:r>
                        <a:rPr lang="en-US" dirty="0"/>
                        <a:t>(161)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</a:t>
                      </a:r>
                    </a:p>
                    <a:p>
                      <a:pPr algn="ctr"/>
                      <a:r>
                        <a:rPr lang="en-US" dirty="0"/>
                        <a:t>(66)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099213"/>
                  </a:ext>
                </a:extLst>
              </a:tr>
              <a:tr h="6509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Retained Exosomes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932305"/>
                  </a:ext>
                </a:extLst>
              </a:tr>
              <a:tr h="6509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Healthy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Healthy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Healthy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Healthy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Healthy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728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881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plasma stage one lung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7A, 8A, 9A, and 11A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85402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image of water drople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1CACF159-85C5-42EE-B61F-5EBAF2A82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52" y="2302680"/>
            <a:ext cx="3375122" cy="3404369"/>
          </a:xfrm>
          <a:prstGeom prst="rect">
            <a:avLst/>
          </a:prstGeom>
        </p:spPr>
      </p:pic>
      <p:pic>
        <p:nvPicPr>
          <p:cNvPr id="4" name="Picture 3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FF8E5814-9FB8-4E1F-AC60-CBF6121C0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37" y="2302681"/>
            <a:ext cx="3375122" cy="34043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0737-7A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the CI of stage 3 (500-1200)</a:t>
            </a:r>
          </a:p>
          <a:p>
            <a:r>
              <a:rPr lang="en-US" dirty="0"/>
              <a:t>           After wash count lower than the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A1CADF-E720-44F4-9A83-B288E7793A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18" t="16274" r="59394" b="11898"/>
          <a:stretch/>
        </p:blipFill>
        <p:spPr>
          <a:xfrm>
            <a:off x="73263" y="2119955"/>
            <a:ext cx="4259673" cy="358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72F38AF6-E4BE-4553-805A-704F78C70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36" y="2302680"/>
            <a:ext cx="3375123" cy="3416645"/>
          </a:xfrm>
          <a:prstGeom prst="rect">
            <a:avLst/>
          </a:prstGeom>
        </p:spPr>
      </p:pic>
      <p:pic>
        <p:nvPicPr>
          <p:cNvPr id="19" name="Content Placeholder 4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EFD91190-EF3A-467E-AED7-6026152AF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530" y="2302681"/>
            <a:ext cx="3375122" cy="3416644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0737-8A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1842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above the CI of stage 3 (500-1200)</a:t>
            </a:r>
          </a:p>
          <a:p>
            <a:r>
              <a:rPr lang="en-US" dirty="0"/>
              <a:t>           After wash count matches the CI for stage 3 (155-304)	</a:t>
            </a:r>
          </a:p>
          <a:p>
            <a:r>
              <a:rPr lang="en-US" dirty="0"/>
              <a:t>Note:  0 % response to miRNA-21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80363-CC3D-4470-8702-D9A82136B0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15" t="18315" r="59394" b="13019"/>
          <a:stretch/>
        </p:blipFill>
        <p:spPr>
          <a:xfrm>
            <a:off x="94672" y="2270179"/>
            <a:ext cx="4403909" cy="350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73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3AEEBA29-797E-4EDD-9DAB-873AF6F9A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68" y="2276786"/>
            <a:ext cx="3387291" cy="3416644"/>
          </a:xfrm>
          <a:prstGeom prst="rect">
            <a:avLst/>
          </a:prstGeom>
        </p:spPr>
      </p:pic>
      <p:pic>
        <p:nvPicPr>
          <p:cNvPr id="4" name="Picture 3" descr="A picture containing tree, outdoor, night, light&#10;&#10;Description automatically generated">
            <a:extLst>
              <a:ext uri="{FF2B5EF4-FFF2-40B4-BE49-F238E27FC236}">
                <a16:creationId xmlns:a16="http://schemas.microsoft.com/office/drawing/2014/main" id="{45BECBBD-19EF-4157-B9D5-471EA2E2D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83" y="2276786"/>
            <a:ext cx="3387291" cy="3416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0737-9A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2190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454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above the CI of stage 3 (500-1200)</a:t>
            </a:r>
          </a:p>
          <a:p>
            <a:r>
              <a:rPr lang="en-US" dirty="0"/>
              <a:t>           After wash count above the CI for stage 3 (155-304)	</a:t>
            </a:r>
          </a:p>
          <a:p>
            <a:r>
              <a:rPr lang="en-US" dirty="0"/>
              <a:t>Note:  3 %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825ED-3D53-4170-B7DA-80B5452962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12" t="16967" r="58837" b="12920"/>
          <a:stretch/>
        </p:blipFill>
        <p:spPr>
          <a:xfrm>
            <a:off x="94673" y="2190576"/>
            <a:ext cx="4389251" cy="35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27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DE3A-1193-4513-91D9-B37229A8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23" y="1014054"/>
            <a:ext cx="1177891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Ratio of Exosome After Wash/All particles from healthy and cancerous plasma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98616C9-60BA-4951-82FA-67C2A085AD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5710788"/>
              </p:ext>
            </p:extLst>
          </p:nvPr>
        </p:nvGraphicFramePr>
        <p:xfrm>
          <a:off x="206542" y="2534226"/>
          <a:ext cx="11778916" cy="3609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57834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light, night, outdoor object&#10;&#10;Description automatically generated">
            <a:extLst>
              <a:ext uri="{FF2B5EF4-FFF2-40B4-BE49-F238E27FC236}">
                <a16:creationId xmlns:a16="http://schemas.microsoft.com/office/drawing/2014/main" id="{C1E8CB79-D1F2-4CDB-8F54-72B60D002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89" y="2293287"/>
            <a:ext cx="3387291" cy="3416644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02442033-EAF5-4142-BFE9-5A75493CB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968" y="2281652"/>
            <a:ext cx="3387291" cy="3416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0737-11A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333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 the CI of stage 3 (500-1200)</a:t>
            </a:r>
          </a:p>
          <a:p>
            <a:r>
              <a:rPr lang="en-US" dirty="0"/>
              <a:t>           After wash count match the CI for stage 3 (155-304)	</a:t>
            </a:r>
          </a:p>
          <a:p>
            <a:r>
              <a:rPr lang="en-US" dirty="0"/>
              <a:t>Note: 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CED337-6915-4263-ACB1-60DD6CF6A5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79" t="17858" r="58947" b="13255"/>
          <a:stretch/>
        </p:blipFill>
        <p:spPr>
          <a:xfrm>
            <a:off x="109613" y="2271897"/>
            <a:ext cx="4412805" cy="34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6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</a:t>
            </a:r>
            <a:r>
              <a:rPr lang="en-US"/>
              <a:t>for plasma Esophagus </a:t>
            </a:r>
            <a:r>
              <a:rPr lang="en-US" dirty="0"/>
              <a:t>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353A, 354, 371, 389A, 397A, 434A, 440A, 447A, and 451A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353775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E0ADEA09-6C83-4570-8BBE-BDEA99C47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40" y="2315422"/>
            <a:ext cx="3380931" cy="3404369"/>
          </a:xfrm>
          <a:prstGeom prst="rect">
            <a:avLst/>
          </a:prstGeom>
        </p:spPr>
      </p:pic>
      <p:pic>
        <p:nvPicPr>
          <p:cNvPr id="6" name="Picture 5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1B8E84DD-6F7B-4922-9CDA-7C8C79A7A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329" y="2314317"/>
            <a:ext cx="3380930" cy="340436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0307-434A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83925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846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08956" y="6174482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  <a:p>
            <a:r>
              <a:rPr lang="en-US" dirty="0"/>
              <a:t>Look cancerous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0E8634-7242-4537-ACF3-078DD10D94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928" t="17493" r="16274" b="11835"/>
          <a:stretch/>
        </p:blipFill>
        <p:spPr>
          <a:xfrm>
            <a:off x="223190" y="2239387"/>
            <a:ext cx="4255477" cy="355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72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C22833A5-1641-40CA-9E99-5C4024CAF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617" y="2333972"/>
            <a:ext cx="3359674" cy="3388788"/>
          </a:xfrm>
          <a:prstGeom prst="rect">
            <a:avLst/>
          </a:prstGeom>
        </p:spPr>
      </p:pic>
      <p:pic>
        <p:nvPicPr>
          <p:cNvPr id="3" name="Picture 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9F35D239-23AF-4189-B6CD-5C861F9E9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139" y="2318391"/>
            <a:ext cx="3359674" cy="33887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0307-440A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83925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08956" y="6174482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  <a:p>
            <a:r>
              <a:rPr lang="en-US" dirty="0"/>
              <a:t>Looks cancerous; slightly lower retained exosomes.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CDC3CA-CC68-47F2-95BC-D304071A3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39" t="17611" r="16274" b="13846"/>
          <a:stretch/>
        </p:blipFill>
        <p:spPr>
          <a:xfrm>
            <a:off x="179294" y="2318390"/>
            <a:ext cx="4234146" cy="33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3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3B54EF89-1375-4CAF-AAD9-C8F8B3D0A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97" y="2348349"/>
            <a:ext cx="3359674" cy="3388787"/>
          </a:xfrm>
          <a:prstGeom prst="rect">
            <a:avLst/>
          </a:prstGeom>
        </p:spPr>
      </p:pic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932E48E0-CE6C-4716-8990-455B5245F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585" y="2348349"/>
            <a:ext cx="3359674" cy="34004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0307-447A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83925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08956" y="6174482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  <a:p>
            <a:r>
              <a:rPr lang="en-US" dirty="0"/>
              <a:t>Looks cancerous; slightly lower retained exosomes.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7E8E1C-C3EE-47A7-91ED-E75E048890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928" t="18065" r="15632" b="10623"/>
          <a:stretch/>
        </p:blipFill>
        <p:spPr>
          <a:xfrm>
            <a:off x="250506" y="2333972"/>
            <a:ext cx="4244352" cy="34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096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tar, outdoor object, dark&#10;&#10;Description automatically generated">
            <a:extLst>
              <a:ext uri="{FF2B5EF4-FFF2-40B4-BE49-F238E27FC236}">
                <a16:creationId xmlns:a16="http://schemas.microsoft.com/office/drawing/2014/main" id="{2C56EC68-6CD9-494A-845A-F78BFBB6F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62" y="2264237"/>
            <a:ext cx="3360179" cy="3389296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FE2D9A59-5FEE-4ADD-AC2E-6509B58A4E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00" y="2264236"/>
            <a:ext cx="3360179" cy="33892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0307-451A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83925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266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08955" y="6174482"/>
            <a:ext cx="9122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  <a:p>
            <a:r>
              <a:rPr lang="en-US" dirty="0"/>
              <a:t>Looks cancerous; Low number of large vesicles but retained exosomes are within cancer range.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054BFC-F12F-43CA-9D85-8D45290E65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53" t="15385" r="31778" b="13333"/>
          <a:stretch/>
        </p:blipFill>
        <p:spPr>
          <a:xfrm>
            <a:off x="186791" y="2119201"/>
            <a:ext cx="4374266" cy="36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43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112" y="111393"/>
            <a:ext cx="10836859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Image of Detected Particles via PANORAMA (307-389A)</a:t>
            </a:r>
            <a:endParaRPr lang="en-US" sz="3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747F8-63D5-4C10-9DE0-0BF2439DA142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5796B0-ED29-44C4-89AA-9CF61DF4EA00}"/>
              </a:ext>
            </a:extLst>
          </p:cNvPr>
          <p:cNvCxnSpPr>
            <a:cxnSpLocks/>
          </p:cNvCxnSpPr>
          <p:nvPr/>
        </p:nvCxnSpPr>
        <p:spPr>
          <a:xfrm>
            <a:off x="7719285" y="5332086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84B9D7-1D5D-4E10-BC6D-3864937C8CEC}"/>
              </a:ext>
            </a:extLst>
          </p:cNvPr>
          <p:cNvSpPr txBox="1"/>
          <p:nvPr/>
        </p:nvSpPr>
        <p:spPr>
          <a:xfrm>
            <a:off x="4518901" y="5547623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Wash</a:t>
            </a:r>
          </a:p>
          <a:p>
            <a:r>
              <a:rPr lang="en-US" dirty="0"/>
              <a:t>Number of Particles detected: 1207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36A75-B053-4D3E-9CD8-11837600A898}"/>
              </a:ext>
            </a:extLst>
          </p:cNvPr>
          <p:cNvSpPr txBox="1"/>
          <p:nvPr/>
        </p:nvSpPr>
        <p:spPr>
          <a:xfrm>
            <a:off x="8415040" y="5547622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Wash</a:t>
            </a:r>
          </a:p>
          <a:p>
            <a:r>
              <a:rPr lang="en-US" dirty="0"/>
              <a:t>Number of Particles detected: 1089 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E3ADFA6C-2A90-4CB5-80CF-9118AEA1A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2" r="28849"/>
          <a:stretch/>
        </p:blipFill>
        <p:spPr>
          <a:xfrm>
            <a:off x="69395" y="1594020"/>
            <a:ext cx="4246950" cy="4351338"/>
          </a:xfrm>
        </p:spPr>
      </p:pic>
      <p:pic>
        <p:nvPicPr>
          <p:cNvPr id="15" name="Picture 14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9233A60C-BE2D-4365-A7A2-35B5E79C3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683" y="1779673"/>
            <a:ext cx="3728465" cy="3767947"/>
          </a:xfrm>
          <a:prstGeom prst="rect">
            <a:avLst/>
          </a:prstGeom>
        </p:spPr>
      </p:pic>
      <p:pic>
        <p:nvPicPr>
          <p:cNvPr id="21" name="Picture 2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9CBB4F8-7E78-4150-B177-559E6CDC4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04" y="1779674"/>
            <a:ext cx="3739768" cy="379540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E27F5A-7C52-4CD9-A5AA-44F45CDB4BAA}"/>
              </a:ext>
            </a:extLst>
          </p:cNvPr>
          <p:cNvCxnSpPr>
            <a:cxnSpLocks/>
          </p:cNvCxnSpPr>
          <p:nvPr/>
        </p:nvCxnSpPr>
        <p:spPr>
          <a:xfrm>
            <a:off x="11525972" y="5466005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DA61DA-2A25-43E7-AE30-62D165F947E6}"/>
              </a:ext>
            </a:extLst>
          </p:cNvPr>
          <p:cNvCxnSpPr>
            <a:cxnSpLocks/>
          </p:cNvCxnSpPr>
          <p:nvPr/>
        </p:nvCxnSpPr>
        <p:spPr>
          <a:xfrm>
            <a:off x="7603328" y="5461294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362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Image of Detected Particles via PANORAMA (307-397A)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DA11C-AD99-4B7B-9A13-01AE86BCC12F}"/>
              </a:ext>
            </a:extLst>
          </p:cNvPr>
          <p:cNvSpPr txBox="1"/>
          <p:nvPr/>
        </p:nvSpPr>
        <p:spPr>
          <a:xfrm>
            <a:off x="4301814" y="5790129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Wash</a:t>
            </a:r>
          </a:p>
          <a:p>
            <a:r>
              <a:rPr lang="en-US" dirty="0"/>
              <a:t>Number of Particles detected: 429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C277-4977-44BE-9B42-5DEDC6221A16}"/>
              </a:ext>
            </a:extLst>
          </p:cNvPr>
          <p:cNvSpPr txBox="1"/>
          <p:nvPr/>
        </p:nvSpPr>
        <p:spPr>
          <a:xfrm>
            <a:off x="8198806" y="5725782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Wash</a:t>
            </a:r>
          </a:p>
          <a:p>
            <a:r>
              <a:rPr lang="en-US" dirty="0"/>
              <a:t>Number of Particles detected: 82 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15027BFE-5E71-482E-9199-2C2FA8824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6" r="29090"/>
          <a:stretch/>
        </p:blipFill>
        <p:spPr>
          <a:xfrm>
            <a:off x="97055" y="1529168"/>
            <a:ext cx="4107197" cy="4260961"/>
          </a:xfrm>
        </p:spPr>
      </p:pic>
      <p:pic>
        <p:nvPicPr>
          <p:cNvPr id="16" name="Picture 15" descr="A picture containing outdoor object, night, white&#10;&#10;Description automatically generated">
            <a:extLst>
              <a:ext uri="{FF2B5EF4-FFF2-40B4-BE49-F238E27FC236}">
                <a16:creationId xmlns:a16="http://schemas.microsoft.com/office/drawing/2014/main" id="{8924E751-38A7-4484-B4B4-31CF117B9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368" y="1769178"/>
            <a:ext cx="3813985" cy="382606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B364B63-97D8-419C-82A3-4F1D8C1C11DD}"/>
              </a:ext>
            </a:extLst>
          </p:cNvPr>
          <p:cNvCxnSpPr>
            <a:cxnSpLocks/>
          </p:cNvCxnSpPr>
          <p:nvPr/>
        </p:nvCxnSpPr>
        <p:spPr>
          <a:xfrm>
            <a:off x="7616713" y="5481174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F5BDE188-A453-4A17-8E5D-9C4DCDAE9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882" y="1736674"/>
            <a:ext cx="3813985" cy="389107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9BC251-B0CE-4BA8-B940-261AE806CE60}"/>
              </a:ext>
            </a:extLst>
          </p:cNvPr>
          <p:cNvCxnSpPr>
            <a:cxnSpLocks/>
          </p:cNvCxnSpPr>
          <p:nvPr/>
        </p:nvCxnSpPr>
        <p:spPr>
          <a:xfrm>
            <a:off x="11545850" y="5481174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84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Image of Detected Particles via PANORAMA (307-371A)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DA11C-AD99-4B7B-9A13-01AE86BCC12F}"/>
              </a:ext>
            </a:extLst>
          </p:cNvPr>
          <p:cNvSpPr txBox="1"/>
          <p:nvPr/>
        </p:nvSpPr>
        <p:spPr>
          <a:xfrm>
            <a:off x="4301814" y="5790129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Wash</a:t>
            </a:r>
          </a:p>
          <a:p>
            <a:r>
              <a:rPr lang="en-US" dirty="0"/>
              <a:t>Number of Particles detected: 516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C277-4977-44BE-9B42-5DEDC6221A16}"/>
              </a:ext>
            </a:extLst>
          </p:cNvPr>
          <p:cNvSpPr txBox="1"/>
          <p:nvPr/>
        </p:nvSpPr>
        <p:spPr>
          <a:xfrm>
            <a:off x="8198806" y="5725782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Wash</a:t>
            </a:r>
          </a:p>
          <a:p>
            <a:r>
              <a:rPr lang="en-US" dirty="0"/>
              <a:t>Number of Particles detected: 253 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B3B7947F-ADFB-4032-859B-5C155E71A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5" t="2585" r="28776"/>
          <a:stretch/>
        </p:blipFill>
        <p:spPr>
          <a:xfrm>
            <a:off x="-7261" y="1810114"/>
            <a:ext cx="4204252" cy="4238833"/>
          </a:xfrm>
        </p:spPr>
      </p:pic>
      <p:pic>
        <p:nvPicPr>
          <p:cNvPr id="9" name="Picture 8" descr="A picture containing night&#10;&#10;Description automatically generated">
            <a:extLst>
              <a:ext uri="{FF2B5EF4-FFF2-40B4-BE49-F238E27FC236}">
                <a16:creationId xmlns:a16="http://schemas.microsoft.com/office/drawing/2014/main" id="{6521BF8B-B5B6-4425-B1E0-D5BF73DDE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853" y="1972497"/>
            <a:ext cx="3676158" cy="3722790"/>
          </a:xfrm>
          <a:prstGeom prst="rect">
            <a:avLst/>
          </a:prstGeom>
        </p:spPr>
      </p:pic>
      <p:pic>
        <p:nvPicPr>
          <p:cNvPr id="17" name="Picture 16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52FA995A-D349-4709-8F31-BE127FFB3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85" y="1998999"/>
            <a:ext cx="3676158" cy="3726783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9D1BE1-D0A7-4D86-AF38-E6945C435713}"/>
              </a:ext>
            </a:extLst>
          </p:cNvPr>
          <p:cNvCxnSpPr>
            <a:cxnSpLocks/>
          </p:cNvCxnSpPr>
          <p:nvPr/>
        </p:nvCxnSpPr>
        <p:spPr>
          <a:xfrm>
            <a:off x="11396014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9B9B7EC-52DE-4EF2-BB1E-15B995D7C934}"/>
              </a:ext>
            </a:extLst>
          </p:cNvPr>
          <p:cNvCxnSpPr>
            <a:cxnSpLocks/>
          </p:cNvCxnSpPr>
          <p:nvPr/>
        </p:nvCxnSpPr>
        <p:spPr>
          <a:xfrm>
            <a:off x="7424689" y="559330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088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Image of Detected Particles via PANORAMA (307-353A)</a:t>
            </a:r>
            <a:endParaRPr lang="en-US" sz="36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DA11C-AD99-4B7B-9A13-01AE86BCC12F}"/>
              </a:ext>
            </a:extLst>
          </p:cNvPr>
          <p:cNvSpPr txBox="1"/>
          <p:nvPr/>
        </p:nvSpPr>
        <p:spPr>
          <a:xfrm>
            <a:off x="4301814" y="5790129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Wash</a:t>
            </a:r>
          </a:p>
          <a:p>
            <a:r>
              <a:rPr lang="en-US" dirty="0"/>
              <a:t>Number of Particles detected: 383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C277-4977-44BE-9B42-5DEDC6221A16}"/>
              </a:ext>
            </a:extLst>
          </p:cNvPr>
          <p:cNvSpPr txBox="1"/>
          <p:nvPr/>
        </p:nvSpPr>
        <p:spPr>
          <a:xfrm>
            <a:off x="8198806" y="5725782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Wash</a:t>
            </a:r>
          </a:p>
          <a:p>
            <a:r>
              <a:rPr lang="en-US" dirty="0"/>
              <a:t>Number of Particles detected: 115 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B4D5960-31DD-4FCD-BE29-7A50497F4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01" y="1982548"/>
            <a:ext cx="3683743" cy="371105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D97932A-E67B-4ADC-8DD1-C1E1C8B4DE0D}"/>
              </a:ext>
            </a:extLst>
          </p:cNvPr>
          <p:cNvCxnSpPr>
            <a:cxnSpLocks/>
          </p:cNvCxnSpPr>
          <p:nvPr/>
        </p:nvCxnSpPr>
        <p:spPr>
          <a:xfrm>
            <a:off x="11615424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Content Placeholder 24" descr="Chart, scatter chart&#10;&#10;Description automatically generated">
            <a:extLst>
              <a:ext uri="{FF2B5EF4-FFF2-40B4-BE49-F238E27FC236}">
                <a16:creationId xmlns:a16="http://schemas.microsoft.com/office/drawing/2014/main" id="{DEE3B196-6D3C-4404-8218-84A29610C0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7" t="5326" r="27907"/>
          <a:stretch/>
        </p:blipFill>
        <p:spPr>
          <a:xfrm>
            <a:off x="39529" y="1858616"/>
            <a:ext cx="4326463" cy="4119563"/>
          </a:xfrm>
        </p:spPr>
      </p:pic>
      <p:pic>
        <p:nvPicPr>
          <p:cNvPr id="4" name="Picture 3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7B238236-7E88-48CE-881C-8CF72BB23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85" y="1982548"/>
            <a:ext cx="3648885" cy="371105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67480B-3C8B-4F4E-8BA4-ABDA56465B8C}"/>
              </a:ext>
            </a:extLst>
          </p:cNvPr>
          <p:cNvCxnSpPr>
            <a:cxnSpLocks/>
          </p:cNvCxnSpPr>
          <p:nvPr/>
        </p:nvCxnSpPr>
        <p:spPr>
          <a:xfrm>
            <a:off x="7735744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970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DE3A-1193-4513-91D9-B37229A8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23" y="1014054"/>
            <a:ext cx="11778916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Ratio of Retained  Exosome/Exosomes from healthy and cancerous plasma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EB5BA21-3553-40BE-A861-ED673EF4A6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4344821"/>
              </p:ext>
            </p:extLst>
          </p:nvPr>
        </p:nvGraphicFramePr>
        <p:xfrm>
          <a:off x="229839" y="2339617"/>
          <a:ext cx="11589884" cy="3469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85943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n-lt"/>
              </a:rPr>
              <a:t>Image of Detected Particles via PANORAMA (307-354A)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DA11C-AD99-4B7B-9A13-01AE86BCC12F}"/>
              </a:ext>
            </a:extLst>
          </p:cNvPr>
          <p:cNvSpPr txBox="1"/>
          <p:nvPr/>
        </p:nvSpPr>
        <p:spPr>
          <a:xfrm>
            <a:off x="4301814" y="5790129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Wash</a:t>
            </a:r>
          </a:p>
          <a:p>
            <a:r>
              <a:rPr lang="en-US" dirty="0"/>
              <a:t>Number of Particles detected: 411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C277-4977-44BE-9B42-5DEDC6221A16}"/>
              </a:ext>
            </a:extLst>
          </p:cNvPr>
          <p:cNvSpPr txBox="1"/>
          <p:nvPr/>
        </p:nvSpPr>
        <p:spPr>
          <a:xfrm>
            <a:off x="8198806" y="5725782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Wash</a:t>
            </a:r>
          </a:p>
          <a:p>
            <a:r>
              <a:rPr lang="en-US" dirty="0"/>
              <a:t>Number of Particles detected: 229 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414F4F78-9789-4133-B2FE-21145F522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7" t="2585" r="27907"/>
          <a:stretch/>
        </p:blipFill>
        <p:spPr>
          <a:xfrm>
            <a:off x="97055" y="1810114"/>
            <a:ext cx="4326463" cy="4238833"/>
          </a:xfr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599E4E14-4B15-431B-9EBF-4503D4B39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25" y="1951955"/>
            <a:ext cx="3684147" cy="371132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F4D07F-BE53-4164-93B7-A5EFDA4D01DB}"/>
              </a:ext>
            </a:extLst>
          </p:cNvPr>
          <p:cNvCxnSpPr>
            <a:cxnSpLocks/>
          </p:cNvCxnSpPr>
          <p:nvPr/>
        </p:nvCxnSpPr>
        <p:spPr>
          <a:xfrm>
            <a:off x="11476276" y="555877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F6CCA81-B082-42A6-B211-98FA1DF5E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47" y="1956617"/>
            <a:ext cx="3684147" cy="373866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81708DF-F5E6-4CF0-8711-7F9B96EFB8D8}"/>
              </a:ext>
            </a:extLst>
          </p:cNvPr>
          <p:cNvCxnSpPr>
            <a:cxnSpLocks/>
          </p:cNvCxnSpPr>
          <p:nvPr/>
        </p:nvCxnSpPr>
        <p:spPr>
          <a:xfrm>
            <a:off x="7629726" y="555877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58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CBCF-A8A2-462A-9A60-BF54A2690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n-lt"/>
              </a:rPr>
              <a:t>Summary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AE36F4D-9A4A-49F5-A5FA-732D704377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2209153"/>
              </p:ext>
            </p:extLst>
          </p:nvPr>
        </p:nvGraphicFramePr>
        <p:xfrm>
          <a:off x="838200" y="1430209"/>
          <a:ext cx="10357024" cy="4597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9256">
                  <a:extLst>
                    <a:ext uri="{9D8B030D-6E8A-4147-A177-3AD203B41FA5}">
                      <a16:colId xmlns:a16="http://schemas.microsoft.com/office/drawing/2014/main" val="3402146135"/>
                    </a:ext>
                  </a:extLst>
                </a:gridCol>
                <a:gridCol w="2589256">
                  <a:extLst>
                    <a:ext uri="{9D8B030D-6E8A-4147-A177-3AD203B41FA5}">
                      <a16:colId xmlns:a16="http://schemas.microsoft.com/office/drawing/2014/main" val="979179068"/>
                    </a:ext>
                  </a:extLst>
                </a:gridCol>
                <a:gridCol w="2589256">
                  <a:extLst>
                    <a:ext uri="{9D8B030D-6E8A-4147-A177-3AD203B41FA5}">
                      <a16:colId xmlns:a16="http://schemas.microsoft.com/office/drawing/2014/main" val="4071032658"/>
                    </a:ext>
                  </a:extLst>
                </a:gridCol>
                <a:gridCol w="2589256">
                  <a:extLst>
                    <a:ext uri="{9D8B030D-6E8A-4147-A177-3AD203B41FA5}">
                      <a16:colId xmlns:a16="http://schemas.microsoft.com/office/drawing/2014/main" val="2536936109"/>
                    </a:ext>
                  </a:extLst>
                </a:gridCol>
              </a:tblGrid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 Wash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 Wash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Retention Rate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934225"/>
                  </a:ext>
                </a:extLst>
              </a:tr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0307-389A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404802"/>
                  </a:ext>
                </a:extLst>
              </a:tr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0307-397A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66576"/>
                  </a:ext>
                </a:extLst>
              </a:tr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0307-353A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651117"/>
                  </a:ext>
                </a:extLst>
              </a:tr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0307-354A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535446"/>
                  </a:ext>
                </a:extLst>
              </a:tr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0307-371A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910595"/>
                  </a:ext>
                </a:extLst>
              </a:tr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0307-434A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33696"/>
                  </a:ext>
                </a:extLst>
              </a:tr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0307-440A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581274"/>
                  </a:ext>
                </a:extLst>
              </a:tr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0307-447A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69308"/>
                  </a:ext>
                </a:extLst>
              </a:tr>
              <a:tr h="4597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0307-451A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0091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38DE27A-82DB-42AE-A1AE-E49890C2E0A6}"/>
              </a:ext>
            </a:extLst>
          </p:cNvPr>
          <p:cNvSpPr txBox="1"/>
          <p:nvPr/>
        </p:nvSpPr>
        <p:spPr>
          <a:xfrm>
            <a:off x="991673" y="6336406"/>
            <a:ext cx="5009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 Plasma Exosome Range is [5-40]</a:t>
            </a:r>
          </a:p>
        </p:txBody>
      </p:sp>
    </p:spTree>
    <p:extLst>
      <p:ext uri="{BB962C8B-B14F-4D97-AF65-F5344CB8AC3E}">
        <p14:creationId xmlns:p14="http://schemas.microsoft.com/office/powerpoint/2010/main" val="190272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ature, night&#10;&#10;Description automatically generated">
            <a:extLst>
              <a:ext uri="{FF2B5EF4-FFF2-40B4-BE49-F238E27FC236}">
                <a16:creationId xmlns:a16="http://schemas.microsoft.com/office/drawing/2014/main" id="{6848F377-CAC6-4181-BD9B-4DB0633E4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01"/>
          <a:stretch/>
        </p:blipFill>
        <p:spPr>
          <a:xfrm>
            <a:off x="4909522" y="2308760"/>
            <a:ext cx="3363570" cy="3409925"/>
          </a:xfrm>
          <a:prstGeom prst="rect">
            <a:avLst/>
          </a:prstGeom>
        </p:spPr>
      </p:pic>
      <p:pic>
        <p:nvPicPr>
          <p:cNvPr id="4" name="Picture 3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72C1F981-CEC1-4B2C-8624-021B8070D1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" t="-77" r="15126" b="77"/>
          <a:stretch/>
        </p:blipFill>
        <p:spPr>
          <a:xfrm>
            <a:off x="8405202" y="2308760"/>
            <a:ext cx="3363570" cy="34043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140854" y="349095"/>
            <a:ext cx="1244287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12-2-21-2 (13A before treatment)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83925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21 % response to miRNA-21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37313" y="6084289"/>
            <a:ext cx="110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Looks Cancerous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5726C9-90FB-456C-BAFB-80AA56FAD7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20" t="18526" r="58239" b="11616"/>
          <a:stretch/>
        </p:blipFill>
        <p:spPr>
          <a:xfrm>
            <a:off x="140854" y="2305067"/>
            <a:ext cx="4490308" cy="348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1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984A-F755-4D7A-8EBD-0C7604DC2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259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Comparison of Plasma Particle Count After/Before Treatment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CF3707-4B95-4BAB-9E69-53078C2FC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255748"/>
              </p:ext>
            </p:extLst>
          </p:nvPr>
        </p:nvGraphicFramePr>
        <p:xfrm>
          <a:off x="129501" y="740216"/>
          <a:ext cx="11932998" cy="57412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3813">
                  <a:extLst>
                    <a:ext uri="{9D8B030D-6E8A-4147-A177-3AD203B41FA5}">
                      <a16:colId xmlns:a16="http://schemas.microsoft.com/office/drawing/2014/main" val="3564832733"/>
                    </a:ext>
                  </a:extLst>
                </a:gridCol>
                <a:gridCol w="1824150">
                  <a:extLst>
                    <a:ext uri="{9D8B030D-6E8A-4147-A177-3AD203B41FA5}">
                      <a16:colId xmlns:a16="http://schemas.microsoft.com/office/drawing/2014/main" val="3467149832"/>
                    </a:ext>
                  </a:extLst>
                </a:gridCol>
                <a:gridCol w="1892560">
                  <a:extLst>
                    <a:ext uri="{9D8B030D-6E8A-4147-A177-3AD203B41FA5}">
                      <a16:colId xmlns:a16="http://schemas.microsoft.com/office/drawing/2014/main" val="2083116273"/>
                    </a:ext>
                  </a:extLst>
                </a:gridCol>
                <a:gridCol w="1801349">
                  <a:extLst>
                    <a:ext uri="{9D8B030D-6E8A-4147-A177-3AD203B41FA5}">
                      <a16:colId xmlns:a16="http://schemas.microsoft.com/office/drawing/2014/main" val="3063834166"/>
                    </a:ext>
                  </a:extLst>
                </a:gridCol>
                <a:gridCol w="2401803">
                  <a:extLst>
                    <a:ext uri="{9D8B030D-6E8A-4147-A177-3AD203B41FA5}">
                      <a16:colId xmlns:a16="http://schemas.microsoft.com/office/drawing/2014/main" val="3947309669"/>
                    </a:ext>
                  </a:extLst>
                </a:gridCol>
                <a:gridCol w="1459323">
                  <a:extLst>
                    <a:ext uri="{9D8B030D-6E8A-4147-A177-3AD203B41FA5}">
                      <a16:colId xmlns:a16="http://schemas.microsoft.com/office/drawing/2014/main" val="1135513815"/>
                    </a:ext>
                  </a:extLst>
                </a:gridCol>
              </a:tblGrid>
              <a:tr h="379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Plasma Sample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Large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Exosome all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Captured Exosomes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Based on Exosome Number After treatment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724280"/>
                  </a:ext>
                </a:extLst>
              </a:tr>
              <a:tr h="1673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0.88832487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0.964349376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0.83618582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1.316923077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Cancer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448501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2.82644628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6.412587413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1.71645022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2.053738318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Cancer (D)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469093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0.0197409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0.008962868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0.0297619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0.056410256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Healthy (A)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865106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0.03956044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0.037946429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0.04060914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0.009020619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Healthy relapsed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9055280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0.77443992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0.789038263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0.76028084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1.278931751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Cancer (D)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852545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0.05635148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0.017977528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0.08471761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0.033707865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Healthy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471550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0.96322942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1.427251732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0.71760391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2.008528785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Cancer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5238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0.27798861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0.314917127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0.25867052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0.030487805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Healthy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737526"/>
                  </a:ext>
                </a:extLst>
              </a:tr>
              <a:tr h="3792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0.6716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0.7048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0.6384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0.302476415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Looks Cancerous (A)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28204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2.52924791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2.790927022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2.29649123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0.904109589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Cancer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53402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0.88620342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3.852631579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0.57238307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2.260465116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Cancer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235780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1.52035831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1.970833333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1.23128342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2.246781116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Cancer (Alive need more)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51813"/>
                  </a:ext>
                </a:extLst>
              </a:tr>
              <a:tr h="2551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830E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1.18181818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1.211267606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1.16421053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0.633375474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Cancer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342615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0.8373102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0.995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0.7164751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0.569444444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Healthy</a:t>
                      </a:r>
                    </a:p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(relapsed need more)</a:t>
                      </a: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196352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6.70605187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16.28985507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4.32733813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4.875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Cancer (relapsed or D)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206462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996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0.30163934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0.262820513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0.34228188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0.198529412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Healthy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39701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070209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1003E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0.50970874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0.903508772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0.3590604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0.235294118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Healthy (A)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714671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1005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0.57575758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0.754385965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0.066666667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Healthy (A)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475924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1006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702881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1009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0.31445783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0.918238994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0.17138599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0.027227723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Healthy (A)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261015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1013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194497"/>
                  </a:ext>
                </a:extLst>
              </a:tr>
              <a:tr h="140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1021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05" marR="7105" marT="7105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3468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38A2E5-A193-4BF1-90AE-A569C6B3D798}"/>
              </a:ext>
            </a:extLst>
          </p:cNvPr>
          <p:cNvSpPr txBox="1"/>
          <p:nvPr/>
        </p:nvSpPr>
        <p:spPr>
          <a:xfrm>
            <a:off x="534377" y="6481482"/>
            <a:ext cx="8175811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Values below 1 are particle reduced in count. </a:t>
            </a:r>
          </a:p>
        </p:txBody>
      </p:sp>
    </p:spTree>
    <p:extLst>
      <p:ext uri="{BB962C8B-B14F-4D97-AF65-F5344CB8AC3E}">
        <p14:creationId xmlns:p14="http://schemas.microsoft.com/office/powerpoint/2010/main" val="257738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plasma post treatment 3 months later (12-2-21 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7, 8, 9, 10, 11, 12, 13, and 14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17361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FA8BC0C6-8E6F-4082-8B83-37C44BB1E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903" y="2333972"/>
            <a:ext cx="3337793" cy="3360932"/>
          </a:xfrm>
          <a:prstGeom prst="rect">
            <a:avLst/>
          </a:prstGeom>
        </p:spPr>
      </p:pic>
      <p:pic>
        <p:nvPicPr>
          <p:cNvPr id="4" name="Picture 3" descr="A picture containing tree, outdoor, outdoor object&#10;&#10;Description automatically generated">
            <a:extLst>
              <a:ext uri="{FF2B5EF4-FFF2-40B4-BE49-F238E27FC236}">
                <a16:creationId xmlns:a16="http://schemas.microsoft.com/office/drawing/2014/main" id="{4AC38325-6637-4EF4-ABAB-F30F0FE76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84" y="2333972"/>
            <a:ext cx="3326342" cy="336093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12-2-21-7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1203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9 % response to miRNA-21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38354" y="6136243"/>
            <a:ext cx="110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Looks Cancerous; but lower end of the cancer 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65477-F8E9-4431-AE55-69ADD218E4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66" t="16716" r="59098" b="11455"/>
          <a:stretch/>
        </p:blipFill>
        <p:spPr>
          <a:xfrm>
            <a:off x="275793" y="2267984"/>
            <a:ext cx="4298014" cy="352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2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38F6D4ED-AEFF-48D8-BE49-92CAED00B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46" y="2333972"/>
            <a:ext cx="3326343" cy="33609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12-2-21-8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382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38354" y="6136243"/>
            <a:ext cx="110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Looks Healthy</a:t>
            </a:r>
          </a:p>
        </p:txBody>
      </p:sp>
      <p:pic>
        <p:nvPicPr>
          <p:cNvPr id="8" name="Picture 7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CE1D93F8-A7DC-4347-9B91-AEE4EFBED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04" y="2333972"/>
            <a:ext cx="3309314" cy="3360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0CBE29-DF63-4219-A364-2468649AB0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72" t="17400" r="15632" b="12193"/>
          <a:stretch/>
        </p:blipFill>
        <p:spPr>
          <a:xfrm>
            <a:off x="271970" y="2223676"/>
            <a:ext cx="4261231" cy="34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336E2E48-00E9-4861-9090-A9FC60760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57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1" y="2331461"/>
            <a:ext cx="3354931" cy="3378229"/>
          </a:xfrm>
          <a:prstGeom prst="rect">
            <a:avLst/>
          </a:prstGeom>
        </p:spPr>
      </p:pic>
      <p:pic>
        <p:nvPicPr>
          <p:cNvPr id="20" name="Picture 19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6B390F18-D90D-4CE7-9314-2314E6463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4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61" y="2335955"/>
            <a:ext cx="3354971" cy="33782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12-2-21-9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0 % response to miRNA-21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38354" y="6136243"/>
            <a:ext cx="1107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Prediction: Looks Healthy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43F164-0A16-4FC5-9069-2E695CCF301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85" t="16764" r="59330" b="13059"/>
          <a:stretch/>
        </p:blipFill>
        <p:spPr>
          <a:xfrm>
            <a:off x="95772" y="2095072"/>
            <a:ext cx="4472673" cy="369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04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8767</TotalTime>
  <Words>1537</Words>
  <Application>Microsoft Office PowerPoint</Application>
  <PresentationFormat>Widescreen</PresentationFormat>
  <Paragraphs>478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Monitoring particle and exosome count of cancer patient plasma  pre-treatment</vt:lpstr>
      <vt:lpstr>Ratio of Exosome After Wash/All particles from healthy and cancerous plasma</vt:lpstr>
      <vt:lpstr>Ratio of Retained  Exosome/Exosomes from healthy and cancerous plasma</vt:lpstr>
      <vt:lpstr>PowerPoint Presentation</vt:lpstr>
      <vt:lpstr>Comparison of Plasma Particle Count After/Before Treatment</vt:lpstr>
      <vt:lpstr>Experimental Details for plasma post treatment 3 months later (12-2-21 set)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particle count post treatment (3 months)</vt:lpstr>
      <vt:lpstr>Experimental Details for plasma stage one lung cancer</vt:lpstr>
      <vt:lpstr>PowerPoint Presentation</vt:lpstr>
      <vt:lpstr>PowerPoint Presentation</vt:lpstr>
      <vt:lpstr>PowerPoint Presentation</vt:lpstr>
      <vt:lpstr>PowerPoint Presentation</vt:lpstr>
      <vt:lpstr>Experimental Details for plasma Esophagus Cancer</vt:lpstr>
      <vt:lpstr>PowerPoint Presentation</vt:lpstr>
      <vt:lpstr>PowerPoint Presentation</vt:lpstr>
      <vt:lpstr>PowerPoint Presentation</vt:lpstr>
      <vt:lpstr>PowerPoint Presentation</vt:lpstr>
      <vt:lpstr>Image of Detected Particles via PANORAMA (307-389A)</vt:lpstr>
      <vt:lpstr>Image of Detected Particles via PANORAMA (307-397A)</vt:lpstr>
      <vt:lpstr>Image of Detected Particles via PANORAMA (307-371A)</vt:lpstr>
      <vt:lpstr>Image of Detected Particles via PANORAMA (307-353A)</vt:lpstr>
      <vt:lpstr>Image of Detected Particles via PANORAMA (307-354A)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nareg ohannesian</dc:creator>
  <cp:lastModifiedBy>nareg ohannesian</cp:lastModifiedBy>
  <cp:revision>75</cp:revision>
  <dcterms:created xsi:type="dcterms:W3CDTF">2021-12-16T20:26:58Z</dcterms:created>
  <dcterms:modified xsi:type="dcterms:W3CDTF">2022-02-21T16:06:30Z</dcterms:modified>
</cp:coreProperties>
</file>